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71" r:id="rId3"/>
    <p:sldId id="263" r:id="rId4"/>
    <p:sldId id="261" r:id="rId5"/>
    <p:sldId id="270" r:id="rId6"/>
    <p:sldId id="269" r:id="rId7"/>
    <p:sldId id="262" r:id="rId8"/>
    <p:sldId id="268" r:id="rId9"/>
    <p:sldId id="266" r:id="rId10"/>
    <p:sldId id="265" r:id="rId11"/>
    <p:sldId id="267" r:id="rId12"/>
    <p:sldId id="272" r:id="rId13"/>
    <p:sldId id="256" r:id="rId14"/>
    <p:sldId id="273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BFC4"/>
    <a:srgbClr val="F97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82"/>
    <p:restoredTop sz="86400"/>
  </p:normalViewPr>
  <p:slideViewPr>
    <p:cSldViewPr snapToGrid="0">
      <p:cViewPr>
        <p:scale>
          <a:sx n="85" d="100"/>
          <a:sy n="85" d="100"/>
        </p:scale>
        <p:origin x="1456" y="3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1F8E0-3311-694F-B7A7-95A8569341A2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3B867-243F-714A-A0A0-589C68FE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56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22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845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067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2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579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00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24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61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04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87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A006-D961-7F14-6460-A1D2AB37A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26CE1-2FD6-6DA7-B45A-19D0A39FD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EEA9A-DEB6-2D8C-3F4F-31CF87D9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6BCC1-BCA4-8B98-E6FE-971F5019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3182B-2D3F-2016-C680-1362DB3F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4133-52AA-184A-489D-2FD65169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CA97B-D560-C9BF-6383-218CCBD35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1B127-8610-60A3-021B-5B0110D2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703AA-17FD-A9DB-16FD-AE143655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6A5A1-3A5C-EDAB-1FEB-72FE4E95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A6CD8-482F-946A-9F05-8A749A1FA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A2BF4-6462-1B41-15AD-81B89B68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DB05-7EAB-A4D5-DE4A-0E352CA6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007C-4DEA-FB4D-DFC6-341CC4AE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3514-99BB-BB97-D79A-149228BC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BAAC-78A9-A2F9-FB17-03C76F88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877B-2ADD-8191-CFDF-3C9F4FF1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88F25-6DED-4EEF-9192-9DD0B9C3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2D92C-1C69-4600-991E-9B3F42E8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D0264-0E73-0C21-504F-C4C345D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5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30A0-21EE-A064-9929-3E5AB27D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6D345-BBD6-C4C0-FCB5-E0C918639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E357F-471B-427F-7F7C-075E23A5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80BB-B1F2-0DDA-B39A-F80CC1F2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25F29-7A05-510F-20AF-FF6D9B43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3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1DC9-F130-4E10-396F-EAEB2D42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A818D-748A-6855-DC72-84C6FCDC1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17CAC-3DC4-707E-2D9E-CDF9374A3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75DD7-239F-AE03-868F-4B68FADE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5EC0F-B6D6-D24B-8BE8-EA0791DA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64A3F-28CE-6C82-35F9-A7E1D295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0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5277-7CEE-2CC1-F998-B1EF4196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57542-F50A-2767-2A44-9B8E9742D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FCD28-46FE-6E53-6C1B-284F4B34B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FA548-28EA-E386-00B6-278DFA73A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FDA-503D-D845-87A3-F27D8E40D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07675-F3D1-B1CC-1A1B-3EE4AC49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D41F5-114A-F692-D595-2D97B697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6580C-F413-D04B-C2C0-09C6FBF6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0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5D58-915B-1679-3697-B0121513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478FE-FFD5-CF9B-7CA0-73683F8E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00849-8B1A-F677-AFCC-C3F263F8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0C00-1D76-5CD9-FE56-4F7D8352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2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4E222-0D3E-F4C1-925D-85791A1A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16C8-A22D-70DC-0F6F-9BFD5F02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BB6-7560-BE3E-9387-03968A25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4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DDF0-230F-1C10-9BF9-151B2CBE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FB62D-E5DF-96AB-EA7A-4E6FED1A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CA642-C232-5201-A647-0D6D60509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0AA29-6698-A1F4-E157-F6C3A30E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15BC-5164-007F-4D91-0EFE9ADE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24871-B1F6-CCD9-C027-C58FAD66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2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47EB-552A-F459-0D83-F3E2BE08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5BA29-C46D-5FCC-E8A2-B1AFA6DF0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8FC77-3F03-8DE6-2A69-58D1050B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DD229-75D1-2095-EB93-B84FB9BB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5A9A4-AD13-F4B9-8A34-C9900DCD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AC003-E6ED-5EB2-DB02-7A04FA6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5525F-1D43-2FA9-F2C6-B136B67B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F09CA-8037-DE50-4E66-FF85D88C4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132F-6955-CF03-B5CB-290A9AFCA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75324-C158-384F-860E-44BBA03EB543}" type="datetimeFigureOut">
              <a:rPr lang="en-US" smtClean="0"/>
              <a:t>4/28/23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953E8-3E59-2C20-1F1D-EF225DAD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8800-E7DF-D1C8-1D1E-D639FF744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0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em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emf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emf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E54887-5970-9A3F-B5AF-58326A03573A}"/>
              </a:ext>
            </a:extLst>
          </p:cNvPr>
          <p:cNvSpPr txBox="1">
            <a:spLocks/>
          </p:cNvSpPr>
          <p:nvPr/>
        </p:nvSpPr>
        <p:spPr>
          <a:xfrm>
            <a:off x="1391261" y="932812"/>
            <a:ext cx="3152120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1 </a:t>
            </a:r>
            <a:r>
              <a:rPr lang="en-US" sz="3200" b="1" dirty="0" err="1"/>
              <a:t>hr</a:t>
            </a:r>
            <a:r>
              <a:rPr lang="en-US" sz="3200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31862-2181-96BA-BE98-BC696E74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915" y="22492"/>
            <a:ext cx="65550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2C2D1-486E-AEC5-7FF6-4BD4D8E18D2D}"/>
              </a:ext>
            </a:extLst>
          </p:cNvPr>
          <p:cNvSpPr txBox="1"/>
          <p:nvPr/>
        </p:nvSpPr>
        <p:spPr>
          <a:xfrm>
            <a:off x="923544" y="4703792"/>
            <a:ext cx="408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151 DEGs</a:t>
            </a:r>
            <a:br>
              <a:rPr lang="en-US" sz="2400" dirty="0"/>
            </a:br>
            <a:r>
              <a:rPr lang="en-US" sz="2400" dirty="0"/>
              <a:t>2 upregulated in </a:t>
            </a:r>
            <a:r>
              <a:rPr lang="en-US" sz="2400" dirty="0">
                <a:highlight>
                  <a:srgbClr val="F9766D"/>
                </a:highlight>
              </a:rPr>
              <a:t>no prey</a:t>
            </a:r>
          </a:p>
          <a:p>
            <a:pPr algn="ctr"/>
            <a:r>
              <a:rPr lang="en-US" sz="2400" dirty="0"/>
              <a:t>149 upregulated in </a:t>
            </a:r>
            <a:r>
              <a:rPr lang="en-US" sz="2400" dirty="0">
                <a:highlight>
                  <a:srgbClr val="02BFC4"/>
                </a:highlight>
              </a:rPr>
              <a:t>prey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0E3CF0F-2224-C7D7-D0AD-2A0E9CBFCE5B}"/>
              </a:ext>
            </a:extLst>
          </p:cNvPr>
          <p:cNvSpPr txBox="1">
            <a:spLocks/>
          </p:cNvSpPr>
          <p:nvPr/>
        </p:nvSpPr>
        <p:spPr>
          <a:xfrm>
            <a:off x="1391261" y="3324256"/>
            <a:ext cx="3152120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24 </a:t>
            </a:r>
            <a:r>
              <a:rPr lang="en-US" sz="3200" b="1" dirty="0" err="1"/>
              <a:t>hr</a:t>
            </a:r>
            <a:r>
              <a:rPr lang="en-US" sz="3200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15F17-BD71-8A75-A70A-5DD4D263ED93}"/>
              </a:ext>
            </a:extLst>
          </p:cNvPr>
          <p:cNvSpPr txBox="1"/>
          <p:nvPr/>
        </p:nvSpPr>
        <p:spPr>
          <a:xfrm>
            <a:off x="923544" y="2443108"/>
            <a:ext cx="408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174 DEGs</a:t>
            </a:r>
            <a:br>
              <a:rPr lang="en-US" sz="2400" dirty="0"/>
            </a:br>
            <a:r>
              <a:rPr lang="en-US" sz="2400" dirty="0"/>
              <a:t>71 upregulated in </a:t>
            </a:r>
            <a:r>
              <a:rPr lang="en-US" sz="2400" dirty="0">
                <a:highlight>
                  <a:srgbClr val="F9766D"/>
                </a:highlight>
              </a:rPr>
              <a:t>no prey</a:t>
            </a:r>
          </a:p>
          <a:p>
            <a:pPr algn="ctr"/>
            <a:r>
              <a:rPr lang="en-US" sz="2400" dirty="0"/>
              <a:t>103 upregulated in </a:t>
            </a:r>
            <a:r>
              <a:rPr lang="en-US" sz="2400" dirty="0">
                <a:highlight>
                  <a:srgbClr val="02BFC4"/>
                </a:highlight>
              </a:rPr>
              <a:t>prey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478E9-0581-1924-9648-C682F25DC507}"/>
              </a:ext>
            </a:extLst>
          </p:cNvPr>
          <p:cNvSpPr txBox="1"/>
          <p:nvPr/>
        </p:nvSpPr>
        <p:spPr>
          <a:xfrm>
            <a:off x="6343973" y="3694485"/>
            <a:ext cx="23411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Enzymes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lipase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3 phosphatases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C20D4-3B29-FFCE-4A16-9B995FD43904}"/>
              </a:ext>
            </a:extLst>
          </p:cNvPr>
          <p:cNvSpPr txBox="1"/>
          <p:nvPr/>
        </p:nvSpPr>
        <p:spPr>
          <a:xfrm>
            <a:off x="6467351" y="1453270"/>
            <a:ext cx="1691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Enzymes</a:t>
            </a:r>
            <a:endParaRPr lang="en-US" sz="18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800" dirty="0"/>
              <a:t>1 peptidase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F53D0-EBF2-BF33-3FFE-52763F6F9A88}"/>
              </a:ext>
            </a:extLst>
          </p:cNvPr>
          <p:cNvSpPr txBox="1"/>
          <p:nvPr/>
        </p:nvSpPr>
        <p:spPr>
          <a:xfrm>
            <a:off x="8399473" y="2381775"/>
            <a:ext cx="20618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Enzymes</a:t>
            </a:r>
            <a:r>
              <a:rPr lang="en-US" sz="1800" dirty="0"/>
              <a:t> </a:t>
            </a:r>
          </a:p>
          <a:p>
            <a:pPr algn="ctr"/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1 chitinase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lipase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peroxidase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1 protease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4 phosphatases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3 peptidases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F52A9EF-F9A0-5C66-85FB-44297FB2EC66}"/>
              </a:ext>
            </a:extLst>
          </p:cNvPr>
          <p:cNvSpPr txBox="1">
            <a:spLocks/>
          </p:cNvSpPr>
          <p:nvPr/>
        </p:nvSpPr>
        <p:spPr>
          <a:xfrm>
            <a:off x="923544" y="64198"/>
            <a:ext cx="4087553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/>
              <a:t>Pairwise DE analysis</a:t>
            </a:r>
          </a:p>
        </p:txBody>
      </p:sp>
    </p:spTree>
    <p:extLst>
      <p:ext uri="{BB962C8B-B14F-4D97-AF65-F5344CB8AC3E}">
        <p14:creationId xmlns:p14="http://schemas.microsoft.com/office/powerpoint/2010/main" val="422788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27DD2-1D80-0B1B-1E3A-2FDED9F73827}"/>
              </a:ext>
            </a:extLst>
          </p:cNvPr>
          <p:cNvSpPr txBox="1"/>
          <p:nvPr/>
        </p:nvSpPr>
        <p:spPr>
          <a:xfrm>
            <a:off x="222156" y="1447943"/>
            <a:ext cx="5277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 genes with higher expression in Mechanical Trigger – </a:t>
            </a:r>
          </a:p>
          <a:p>
            <a:pPr algn="ctr"/>
            <a:r>
              <a:rPr lang="en-US" dirty="0"/>
              <a:t>module 2 and 6</a:t>
            </a:r>
          </a:p>
        </p:txBody>
      </p:sp>
      <p:pic>
        <p:nvPicPr>
          <p:cNvPr id="2" name="Picture 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B02C4E-AFD4-244B-A587-EE51BB6D1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1" y="2249993"/>
            <a:ext cx="5682954" cy="1553991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964A36A7-4B63-E021-FCED-34C69039C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949"/>
          <a:stretch/>
        </p:blipFill>
        <p:spPr>
          <a:xfrm>
            <a:off x="19631" y="3803984"/>
            <a:ext cx="5682954" cy="1046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310EB-DC45-DF72-3E5A-48849FBD6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734" y="1447943"/>
            <a:ext cx="6196266" cy="531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34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3BABAC0-5C85-2BF0-D1D2-CECF9C11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46" y="1191109"/>
            <a:ext cx="2304033" cy="2880042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DF272E34-7330-F08C-4DAB-015A39D59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07" y="3970036"/>
            <a:ext cx="2304033" cy="288004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85765015-D151-BEA2-91BC-381D4F63F8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063" y="3970036"/>
            <a:ext cx="2304033" cy="28800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CA4E0A-84D3-36EE-022C-50CBB49C90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734" y="1447943"/>
            <a:ext cx="6196266" cy="5313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F1AD09-4E03-5FB3-1B04-7111E99533AD}"/>
              </a:ext>
            </a:extLst>
          </p:cNvPr>
          <p:cNvSpPr txBox="1"/>
          <p:nvPr/>
        </p:nvSpPr>
        <p:spPr>
          <a:xfrm>
            <a:off x="222156" y="1447943"/>
            <a:ext cx="13823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149 genes with higher expression in Prey Trigger – </a:t>
            </a:r>
          </a:p>
          <a:p>
            <a:pPr algn="ctr"/>
            <a:r>
              <a:rPr lang="en-US" dirty="0"/>
              <a:t>Modules 3, 4, 6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BAF918-3D2B-76E7-3FD9-EDD9102CDC02}"/>
              </a:ext>
            </a:extLst>
          </p:cNvPr>
          <p:cNvCxnSpPr>
            <a:cxnSpLocks/>
          </p:cNvCxnSpPr>
          <p:nvPr/>
        </p:nvCxnSpPr>
        <p:spPr>
          <a:xfrm>
            <a:off x="3072397" y="4710506"/>
            <a:ext cx="1998367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91F9EC-1479-3409-2EB8-F0D617943322}"/>
              </a:ext>
            </a:extLst>
          </p:cNvPr>
          <p:cNvCxnSpPr>
            <a:cxnSpLocks/>
          </p:cNvCxnSpPr>
          <p:nvPr/>
        </p:nvCxnSpPr>
        <p:spPr>
          <a:xfrm>
            <a:off x="3072397" y="6056885"/>
            <a:ext cx="1972789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934484-2B09-B4C2-1F8E-9D9CB6E02976}"/>
              </a:ext>
            </a:extLst>
          </p:cNvPr>
          <p:cNvCxnSpPr>
            <a:cxnSpLocks/>
          </p:cNvCxnSpPr>
          <p:nvPr/>
        </p:nvCxnSpPr>
        <p:spPr>
          <a:xfrm>
            <a:off x="761680" y="4741414"/>
            <a:ext cx="1998367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3B08C1-E8B8-29C6-A89A-F6D98E673797}"/>
              </a:ext>
            </a:extLst>
          </p:cNvPr>
          <p:cNvCxnSpPr>
            <a:cxnSpLocks/>
          </p:cNvCxnSpPr>
          <p:nvPr/>
        </p:nvCxnSpPr>
        <p:spPr>
          <a:xfrm>
            <a:off x="761680" y="6087793"/>
            <a:ext cx="1972789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D53E22D-B92B-D322-AE48-37FE20B864D3}"/>
              </a:ext>
            </a:extLst>
          </p:cNvPr>
          <p:cNvCxnSpPr>
            <a:cxnSpLocks/>
          </p:cNvCxnSpPr>
          <p:nvPr/>
        </p:nvCxnSpPr>
        <p:spPr>
          <a:xfrm>
            <a:off x="1932879" y="1932500"/>
            <a:ext cx="1998367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8FCF2F-672D-E319-4DB6-7BCF2B037180}"/>
              </a:ext>
            </a:extLst>
          </p:cNvPr>
          <p:cNvCxnSpPr>
            <a:cxnSpLocks/>
          </p:cNvCxnSpPr>
          <p:nvPr/>
        </p:nvCxnSpPr>
        <p:spPr>
          <a:xfrm>
            <a:off x="1932879" y="3278879"/>
            <a:ext cx="1972789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874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A3DC67-1809-770A-01B9-7EABFE3005BE}"/>
              </a:ext>
            </a:extLst>
          </p:cNvPr>
          <p:cNvSpPr txBox="1">
            <a:spLocks/>
          </p:cNvSpPr>
          <p:nvPr/>
        </p:nvSpPr>
        <p:spPr>
          <a:xfrm>
            <a:off x="838200" y="26757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Network Module GO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4324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A6540-A4B3-F27B-2376-8C049069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47" y="309561"/>
            <a:ext cx="10629905" cy="1055689"/>
          </a:xfrm>
        </p:spPr>
        <p:txBody>
          <a:bodyPr/>
          <a:lstStyle/>
          <a:p>
            <a:r>
              <a:rPr lang="en-US" dirty="0"/>
              <a:t>Module 3 GO Term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7411BC-41BC-9D1C-ED4F-157F15320D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5F4DDD-ACD8-F4CF-AD42-924B352B5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17"/>
          <a:stretch/>
        </p:blipFill>
        <p:spPr>
          <a:xfrm>
            <a:off x="3209921" y="2625287"/>
            <a:ext cx="5005392" cy="3038476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AB6D398-8EF1-718C-86CF-2CBDF0236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1" y="1446949"/>
            <a:ext cx="4316121" cy="5395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19BCC-A7FF-B121-A2FC-5288852801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219"/>
          <a:stretch/>
        </p:blipFill>
        <p:spPr>
          <a:xfrm>
            <a:off x="8402346" y="2625287"/>
            <a:ext cx="3619500" cy="3038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5442A5-67CA-AE5A-B359-AFE1A2205D82}"/>
              </a:ext>
            </a:extLst>
          </p:cNvPr>
          <p:cNvSpPr txBox="1"/>
          <p:nvPr/>
        </p:nvSpPr>
        <p:spPr>
          <a:xfrm>
            <a:off x="6691297" y="1790237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u="none" strike="noStrike" dirty="0">
                <a:solidFill>
                  <a:srgbClr val="000000"/>
                </a:solidFill>
                <a:effectLst/>
              </a:rPr>
              <a:t>3009 genes in module</a:t>
            </a:r>
            <a:endParaRPr lang="en-US" sz="2400" dirty="0">
              <a:highlight>
                <a:srgbClr val="02BFC4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139869-B050-6967-495E-B7708BA78CA6}"/>
              </a:ext>
            </a:extLst>
          </p:cNvPr>
          <p:cNvCxnSpPr/>
          <p:nvPr/>
        </p:nvCxnSpPr>
        <p:spPr>
          <a:xfrm>
            <a:off x="288758" y="5257800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5BFD3C-AB38-22BE-05C1-47310CADB740}"/>
              </a:ext>
            </a:extLst>
          </p:cNvPr>
          <p:cNvCxnSpPr/>
          <p:nvPr/>
        </p:nvCxnSpPr>
        <p:spPr>
          <a:xfrm>
            <a:off x="288758" y="2843464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34BBE-B8FF-7865-3F30-93916EE4F5CE}"/>
              </a:ext>
            </a:extLst>
          </p:cNvPr>
          <p:cNvSpPr/>
          <p:nvPr/>
        </p:nvSpPr>
        <p:spPr>
          <a:xfrm>
            <a:off x="5069303" y="3762458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D9007B-F158-88A1-8163-DF5141959608}"/>
              </a:ext>
            </a:extLst>
          </p:cNvPr>
          <p:cNvSpPr/>
          <p:nvPr/>
        </p:nvSpPr>
        <p:spPr>
          <a:xfrm>
            <a:off x="5077325" y="4652793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7D7C90-0197-B1EC-0CA7-8A26AF54E81E}"/>
              </a:ext>
            </a:extLst>
          </p:cNvPr>
          <p:cNvSpPr/>
          <p:nvPr/>
        </p:nvSpPr>
        <p:spPr>
          <a:xfrm>
            <a:off x="8845509" y="4652792"/>
            <a:ext cx="3176337" cy="41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FDE17-C5F6-4F24-1DE6-BF307AD0D787}"/>
              </a:ext>
            </a:extLst>
          </p:cNvPr>
          <p:cNvSpPr txBox="1"/>
          <p:nvPr/>
        </p:nvSpPr>
        <p:spPr>
          <a:xfrm>
            <a:off x="366381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~600 genes associated with metabolic process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~700 genes associated with cellular process</a:t>
            </a: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53EA3-EAFD-671B-2ED2-6DA84C37B6B5}"/>
              </a:ext>
            </a:extLst>
          </p:cNvPr>
          <p:cNvSpPr txBox="1"/>
          <p:nvPr/>
        </p:nvSpPr>
        <p:spPr>
          <a:xfrm>
            <a:off x="731463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~500 genes associated with catalytic activity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~400 genes associated with binding</a:t>
            </a:r>
            <a:endParaRPr lang="en-US" sz="14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DC25384-912D-3452-F316-9544B6ED65E3}"/>
              </a:ext>
            </a:extLst>
          </p:cNvPr>
          <p:cNvCxnSpPr/>
          <p:nvPr/>
        </p:nvCxnSpPr>
        <p:spPr>
          <a:xfrm flipV="1">
            <a:off x="1052945" y="5347855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6B09B94-8865-F6E8-AB55-83D5CD598D23}"/>
              </a:ext>
            </a:extLst>
          </p:cNvPr>
          <p:cNvCxnSpPr>
            <a:cxnSpLocks/>
          </p:cNvCxnSpPr>
          <p:nvPr/>
        </p:nvCxnSpPr>
        <p:spPr>
          <a:xfrm>
            <a:off x="1620982" y="5433803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F07554B-9037-1F92-AD8E-FEFD51BAF1B0}"/>
              </a:ext>
            </a:extLst>
          </p:cNvPr>
          <p:cNvCxnSpPr>
            <a:cxnSpLocks/>
          </p:cNvCxnSpPr>
          <p:nvPr/>
        </p:nvCxnSpPr>
        <p:spPr>
          <a:xfrm flipV="1">
            <a:off x="2820786" y="5348248"/>
            <a:ext cx="0" cy="3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6523230-6264-4115-718F-CF3B5C98A08C}"/>
              </a:ext>
            </a:extLst>
          </p:cNvPr>
          <p:cNvCxnSpPr>
            <a:cxnSpLocks/>
          </p:cNvCxnSpPr>
          <p:nvPr/>
        </p:nvCxnSpPr>
        <p:spPr>
          <a:xfrm>
            <a:off x="516082" y="3276623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A43DD2-9CCD-607D-75D6-4B0CF94815C1}"/>
              </a:ext>
            </a:extLst>
          </p:cNvPr>
          <p:cNvCxnSpPr>
            <a:cxnSpLocks/>
          </p:cNvCxnSpPr>
          <p:nvPr/>
        </p:nvCxnSpPr>
        <p:spPr>
          <a:xfrm flipV="1">
            <a:off x="1524000" y="3008483"/>
            <a:ext cx="0" cy="3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110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9DC909E-0752-C320-15AA-97C1FCB039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712"/>
          <a:stretch/>
        </p:blipFill>
        <p:spPr>
          <a:xfrm>
            <a:off x="2910765" y="2397001"/>
            <a:ext cx="5472111" cy="3235069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B3FC5AE0-B213-F646-CED2-15B45C1A6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9632"/>
            <a:ext cx="4292341" cy="53654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A6540-A4B3-F27B-2376-8C049069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47" y="309561"/>
            <a:ext cx="10629905" cy="1055689"/>
          </a:xfrm>
        </p:spPr>
        <p:txBody>
          <a:bodyPr/>
          <a:lstStyle/>
          <a:p>
            <a:r>
              <a:rPr lang="en-US" dirty="0"/>
              <a:t>Module 4 GO Term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442A5-67CA-AE5A-B359-AFE1A2205D82}"/>
              </a:ext>
            </a:extLst>
          </p:cNvPr>
          <p:cNvSpPr txBox="1"/>
          <p:nvPr/>
        </p:nvSpPr>
        <p:spPr>
          <a:xfrm>
            <a:off x="6691297" y="1790237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u="none" strike="noStrike" dirty="0">
                <a:solidFill>
                  <a:srgbClr val="000000"/>
                </a:solidFill>
                <a:effectLst/>
              </a:rPr>
              <a:t>1455 genes in module</a:t>
            </a:r>
            <a:endParaRPr lang="en-US" sz="2400" dirty="0">
              <a:highlight>
                <a:srgbClr val="02BFC4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CFF2D9C-AB12-FCAC-B22D-29163D82EABA}"/>
              </a:ext>
            </a:extLst>
          </p:cNvPr>
          <p:cNvCxnSpPr/>
          <p:nvPr/>
        </p:nvCxnSpPr>
        <p:spPr>
          <a:xfrm>
            <a:off x="288758" y="5338010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E6D727-368B-B019-F427-1B24CAE76174}"/>
              </a:ext>
            </a:extLst>
          </p:cNvPr>
          <p:cNvCxnSpPr/>
          <p:nvPr/>
        </p:nvCxnSpPr>
        <p:spPr>
          <a:xfrm>
            <a:off x="288758" y="2843464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08177A6-034E-47B8-BB8A-44AF7EF5E2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45"/>
          <a:stretch/>
        </p:blipFill>
        <p:spPr>
          <a:xfrm>
            <a:off x="8382876" y="2352620"/>
            <a:ext cx="3824422" cy="323506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99FF15-B0B0-16AF-CE52-EEA41C17C87F}"/>
              </a:ext>
            </a:extLst>
          </p:cNvPr>
          <p:cNvSpPr txBox="1"/>
          <p:nvPr/>
        </p:nvSpPr>
        <p:spPr>
          <a:xfrm>
            <a:off x="366381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</a:t>
            </a:r>
            <a:r>
              <a:rPr lang="en-US" sz="1400" dirty="0">
                <a:solidFill>
                  <a:srgbClr val="000000"/>
                </a:solidFill>
              </a:rPr>
              <a:t>2</a:t>
            </a:r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00 genes associated with metabolic process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~300 genes associated with cellular process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9D05F-8368-1233-4E9C-CD5F18D0D0C9}"/>
              </a:ext>
            </a:extLst>
          </p:cNvPr>
          <p:cNvSpPr txBox="1"/>
          <p:nvPr/>
        </p:nvSpPr>
        <p:spPr>
          <a:xfrm>
            <a:off x="731463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~200 genes associated with catalytic activity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~150 genes associated with binding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C150289-E5C9-D3D5-0F59-3A48021763A5}"/>
              </a:ext>
            </a:extLst>
          </p:cNvPr>
          <p:cNvSpPr/>
          <p:nvPr/>
        </p:nvSpPr>
        <p:spPr>
          <a:xfrm>
            <a:off x="5069301" y="3519803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D1207ED-156B-ACF4-5F69-A3B2F4EC2874}"/>
              </a:ext>
            </a:extLst>
          </p:cNvPr>
          <p:cNvSpPr/>
          <p:nvPr/>
        </p:nvSpPr>
        <p:spPr>
          <a:xfrm>
            <a:off x="5069300" y="4517172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1B8366-CC3F-9556-4087-A971047C6CD6}"/>
              </a:ext>
            </a:extLst>
          </p:cNvPr>
          <p:cNvSpPr/>
          <p:nvPr/>
        </p:nvSpPr>
        <p:spPr>
          <a:xfrm>
            <a:off x="8953506" y="4481835"/>
            <a:ext cx="3176337" cy="41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5B23896-4DC0-E766-978B-A193AF2760D5}"/>
              </a:ext>
            </a:extLst>
          </p:cNvPr>
          <p:cNvCxnSpPr/>
          <p:nvPr/>
        </p:nvCxnSpPr>
        <p:spPr>
          <a:xfrm flipV="1">
            <a:off x="499492" y="4429919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8074C89-5855-555E-7A99-1CF529E76FFE}"/>
              </a:ext>
            </a:extLst>
          </p:cNvPr>
          <p:cNvCxnSpPr>
            <a:cxnSpLocks/>
          </p:cNvCxnSpPr>
          <p:nvPr/>
        </p:nvCxnSpPr>
        <p:spPr>
          <a:xfrm>
            <a:off x="1035445" y="5553363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230844-8C82-FEE2-8BCE-74A4D485380D}"/>
              </a:ext>
            </a:extLst>
          </p:cNvPr>
          <p:cNvCxnSpPr/>
          <p:nvPr/>
        </p:nvCxnSpPr>
        <p:spPr>
          <a:xfrm flipV="1">
            <a:off x="1614418" y="5434166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257C0D-2294-B4E7-F0EC-52E4CB980E2F}"/>
              </a:ext>
            </a:extLst>
          </p:cNvPr>
          <p:cNvCxnSpPr>
            <a:cxnSpLocks/>
          </p:cNvCxnSpPr>
          <p:nvPr/>
        </p:nvCxnSpPr>
        <p:spPr>
          <a:xfrm>
            <a:off x="2776013" y="5858117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0E8136-951B-C2FC-4F04-5BD19C6B361B}"/>
              </a:ext>
            </a:extLst>
          </p:cNvPr>
          <p:cNvCxnSpPr/>
          <p:nvPr/>
        </p:nvCxnSpPr>
        <p:spPr>
          <a:xfrm flipV="1">
            <a:off x="509700" y="2352620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8EAF824-84E0-EDA2-B265-A28E1EF53ABC}"/>
              </a:ext>
            </a:extLst>
          </p:cNvPr>
          <p:cNvCxnSpPr>
            <a:cxnSpLocks/>
          </p:cNvCxnSpPr>
          <p:nvPr/>
        </p:nvCxnSpPr>
        <p:spPr>
          <a:xfrm>
            <a:off x="1614418" y="2994647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675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1FB6E49-E3E5-51F9-479A-B5198F335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77"/>
          <a:stretch/>
        </p:blipFill>
        <p:spPr>
          <a:xfrm>
            <a:off x="4058085" y="2386739"/>
            <a:ext cx="4073912" cy="305637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3C6C008-7578-AD2F-8D60-8470691CB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73" y="1507714"/>
            <a:ext cx="4280228" cy="535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BA6540-A4B3-F27B-2376-8C0490699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047" y="309561"/>
            <a:ext cx="10629905" cy="1055689"/>
          </a:xfrm>
        </p:spPr>
        <p:txBody>
          <a:bodyPr/>
          <a:lstStyle/>
          <a:p>
            <a:r>
              <a:rPr lang="en-US" dirty="0"/>
              <a:t>Module 10 GO Term Classification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5442A5-67CA-AE5A-B359-AFE1A2205D82}"/>
              </a:ext>
            </a:extLst>
          </p:cNvPr>
          <p:cNvSpPr txBox="1"/>
          <p:nvPr/>
        </p:nvSpPr>
        <p:spPr>
          <a:xfrm>
            <a:off x="6691297" y="1790237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u="none" strike="noStrike" dirty="0">
                <a:solidFill>
                  <a:srgbClr val="000000"/>
                </a:solidFill>
                <a:effectLst/>
              </a:rPr>
              <a:t>1239 genes in module</a:t>
            </a:r>
            <a:endParaRPr lang="en-US" sz="2400" dirty="0">
              <a:highlight>
                <a:srgbClr val="02BFC4"/>
              </a:highlight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B9F92C-1E0E-1911-2374-C3563C725B86}"/>
              </a:ext>
            </a:extLst>
          </p:cNvPr>
          <p:cNvCxnSpPr/>
          <p:nvPr/>
        </p:nvCxnSpPr>
        <p:spPr>
          <a:xfrm>
            <a:off x="288758" y="5321968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6F7BC0-0E5D-DC0F-9C02-AC998AB16241}"/>
              </a:ext>
            </a:extLst>
          </p:cNvPr>
          <p:cNvCxnSpPr/>
          <p:nvPr/>
        </p:nvCxnSpPr>
        <p:spPr>
          <a:xfrm>
            <a:off x="288758" y="2843464"/>
            <a:ext cx="3834063" cy="0"/>
          </a:xfrm>
          <a:prstGeom prst="line">
            <a:avLst/>
          </a:prstGeom>
          <a:ln w="571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263B0A-5EF0-7C9A-5435-F5AEC21F1AB0}"/>
              </a:ext>
            </a:extLst>
          </p:cNvPr>
          <p:cNvSpPr txBox="1"/>
          <p:nvPr/>
        </p:nvSpPr>
        <p:spPr>
          <a:xfrm>
            <a:off x="366381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</a:t>
            </a:r>
            <a:r>
              <a:rPr lang="en-US" sz="1400" dirty="0">
                <a:solidFill>
                  <a:srgbClr val="000000"/>
                </a:solidFill>
              </a:rPr>
              <a:t>2</a:t>
            </a:r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00 genes associated with metabolic process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~250 genes associated with cellular process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ABB763-D3F5-B95C-9C41-F4ACE72BA094}"/>
              </a:ext>
            </a:extLst>
          </p:cNvPr>
          <p:cNvSpPr txBox="1"/>
          <p:nvPr/>
        </p:nvSpPr>
        <p:spPr>
          <a:xfrm>
            <a:off x="7314631" y="5553363"/>
            <a:ext cx="59873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u="none" strike="noStrike" dirty="0">
                <a:solidFill>
                  <a:srgbClr val="000000"/>
                </a:solidFill>
                <a:effectLst/>
              </a:rPr>
              <a:t>~200 genes associated with catalytic activity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~150 genes associated with binding</a:t>
            </a:r>
            <a:endParaRPr lang="en-US" sz="14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4221EF-3257-A7B2-1074-E3580CD682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77"/>
          <a:stretch/>
        </p:blipFill>
        <p:spPr>
          <a:xfrm>
            <a:off x="8135169" y="2432819"/>
            <a:ext cx="4073912" cy="305637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F2063B7-6D6B-A4D0-3C05-E8E7A5A93FE0}"/>
              </a:ext>
            </a:extLst>
          </p:cNvPr>
          <p:cNvSpPr/>
          <p:nvPr/>
        </p:nvSpPr>
        <p:spPr>
          <a:xfrm>
            <a:off x="4624964" y="3602038"/>
            <a:ext cx="3176337" cy="183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7284B8-4CA7-B85A-C658-8F716A4C9D4C}"/>
              </a:ext>
            </a:extLst>
          </p:cNvPr>
          <p:cNvSpPr/>
          <p:nvPr/>
        </p:nvSpPr>
        <p:spPr>
          <a:xfrm>
            <a:off x="4782394" y="4671942"/>
            <a:ext cx="3351190" cy="221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6A939F-8D1E-6245-7998-659B9A519056}"/>
              </a:ext>
            </a:extLst>
          </p:cNvPr>
          <p:cNvSpPr/>
          <p:nvPr/>
        </p:nvSpPr>
        <p:spPr>
          <a:xfrm>
            <a:off x="8953506" y="4481835"/>
            <a:ext cx="3176337" cy="411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5A589A-5499-E591-D413-4DBB84743BF0}"/>
              </a:ext>
            </a:extLst>
          </p:cNvPr>
          <p:cNvCxnSpPr/>
          <p:nvPr/>
        </p:nvCxnSpPr>
        <p:spPr>
          <a:xfrm flipV="1">
            <a:off x="616528" y="2087470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11BAE8-3CDC-F289-B1F8-D3503B062B2F}"/>
              </a:ext>
            </a:extLst>
          </p:cNvPr>
          <p:cNvCxnSpPr>
            <a:cxnSpLocks/>
          </p:cNvCxnSpPr>
          <p:nvPr/>
        </p:nvCxnSpPr>
        <p:spPr>
          <a:xfrm>
            <a:off x="616528" y="5409935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264031-B960-EBBB-4164-FCC5493B7BD4}"/>
              </a:ext>
            </a:extLst>
          </p:cNvPr>
          <p:cNvCxnSpPr>
            <a:cxnSpLocks/>
          </p:cNvCxnSpPr>
          <p:nvPr/>
        </p:nvCxnSpPr>
        <p:spPr>
          <a:xfrm>
            <a:off x="1699370" y="2359044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CC3C97-6CAB-ECA1-BF4B-578D3C3EF621}"/>
              </a:ext>
            </a:extLst>
          </p:cNvPr>
          <p:cNvCxnSpPr>
            <a:cxnSpLocks/>
          </p:cNvCxnSpPr>
          <p:nvPr/>
        </p:nvCxnSpPr>
        <p:spPr>
          <a:xfrm>
            <a:off x="1851770" y="2511444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CF142B-EEBE-934E-A98E-49E9C76A19CA}"/>
              </a:ext>
            </a:extLst>
          </p:cNvPr>
          <p:cNvCxnSpPr/>
          <p:nvPr/>
        </p:nvCxnSpPr>
        <p:spPr>
          <a:xfrm flipV="1">
            <a:off x="712781" y="4975049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B0D49A-DA85-0648-06E7-0C77FC4F0806}"/>
              </a:ext>
            </a:extLst>
          </p:cNvPr>
          <p:cNvCxnSpPr>
            <a:cxnSpLocks/>
          </p:cNvCxnSpPr>
          <p:nvPr/>
        </p:nvCxnSpPr>
        <p:spPr>
          <a:xfrm>
            <a:off x="1153939" y="5553363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C6AEE6-B7A2-BC4A-58A0-12562D138C8F}"/>
              </a:ext>
            </a:extLst>
          </p:cNvPr>
          <p:cNvCxnSpPr>
            <a:cxnSpLocks/>
          </p:cNvCxnSpPr>
          <p:nvPr/>
        </p:nvCxnSpPr>
        <p:spPr>
          <a:xfrm>
            <a:off x="2878466" y="5994520"/>
            <a:ext cx="0" cy="304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6B63F35-41C5-9B7D-578A-33E0C687B9E9}"/>
              </a:ext>
            </a:extLst>
          </p:cNvPr>
          <p:cNvCxnSpPr/>
          <p:nvPr/>
        </p:nvCxnSpPr>
        <p:spPr>
          <a:xfrm flipV="1">
            <a:off x="1710015" y="5553363"/>
            <a:ext cx="0" cy="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33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3165-3091-2E01-52E6-14AB5D73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DEG GO Term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7306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7AA9-470E-A405-B2CC-A556D1D4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907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GO Term Classifications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5DE05-7E57-C7F0-0663-DDDCBD586FB9}"/>
              </a:ext>
            </a:extLst>
          </p:cNvPr>
          <p:cNvSpPr txBox="1"/>
          <p:nvPr/>
        </p:nvSpPr>
        <p:spPr>
          <a:xfrm>
            <a:off x="0" y="4644381"/>
            <a:ext cx="1937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Only in 1 </a:t>
            </a:r>
            <a:r>
              <a:rPr lang="en-US" sz="2400" dirty="0" err="1">
                <a:solidFill>
                  <a:srgbClr val="FF0000"/>
                </a:solidFill>
              </a:rPr>
              <a:t>hr</a:t>
            </a:r>
            <a:r>
              <a:rPr lang="en-US" sz="2400" dirty="0">
                <a:solidFill>
                  <a:srgbClr val="FF0000"/>
                </a:solidFill>
              </a:rPr>
              <a:t> DEG’s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BB1B-234F-C818-AAC7-B123220EC5C4}"/>
              </a:ext>
            </a:extLst>
          </p:cNvPr>
          <p:cNvSpPr txBox="1"/>
          <p:nvPr/>
        </p:nvSpPr>
        <p:spPr>
          <a:xfrm>
            <a:off x="1934511" y="4883215"/>
            <a:ext cx="31496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Biological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Immun</a:t>
            </a:r>
            <a:r>
              <a:rPr lang="en-US" dirty="0"/>
              <a:t>e system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0B519-354C-660E-FE6D-E8E1AC83063A}"/>
              </a:ext>
            </a:extLst>
          </p:cNvPr>
          <p:cNvSpPr txBox="1"/>
          <p:nvPr/>
        </p:nvSpPr>
        <p:spPr>
          <a:xfrm>
            <a:off x="5418663" y="4837048"/>
            <a:ext cx="333721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Molecular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Molecular Function Regulator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ATP-dependent Activity</a:t>
            </a:r>
          </a:p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A7920E-1CAC-7D48-58CB-F00BB1FA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8858"/>
            <a:ext cx="12184011" cy="24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71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7AA9-470E-A405-B2CC-A556D1D4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907"/>
            <a:ext cx="10515600" cy="1325563"/>
          </a:xfrm>
        </p:spPr>
        <p:txBody>
          <a:bodyPr/>
          <a:lstStyle/>
          <a:p>
            <a:pPr algn="ctr"/>
            <a:r>
              <a:rPr lang="en-US" u="sng" dirty="0"/>
              <a:t>GO Term Classifications Comparison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B5DE05-7E57-C7F0-0663-DDDCBD586FB9}"/>
              </a:ext>
            </a:extLst>
          </p:cNvPr>
          <p:cNvSpPr txBox="1"/>
          <p:nvPr/>
        </p:nvSpPr>
        <p:spPr>
          <a:xfrm>
            <a:off x="0" y="4841525"/>
            <a:ext cx="19374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Only in 24 </a:t>
            </a:r>
            <a:r>
              <a:rPr lang="en-US" sz="2400" dirty="0" err="1">
                <a:solidFill>
                  <a:srgbClr val="FF0000"/>
                </a:solidFill>
              </a:rPr>
              <a:t>hr</a:t>
            </a:r>
            <a:r>
              <a:rPr lang="en-US" sz="2400" dirty="0">
                <a:solidFill>
                  <a:srgbClr val="FF0000"/>
                </a:solidFill>
              </a:rPr>
              <a:t> DEG’s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04BB1B-234F-C818-AAC7-B123220EC5C4}"/>
              </a:ext>
            </a:extLst>
          </p:cNvPr>
          <p:cNvSpPr txBox="1"/>
          <p:nvPr/>
        </p:nvSpPr>
        <p:spPr>
          <a:xfrm>
            <a:off x="1926522" y="4564526"/>
            <a:ext cx="31496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Biological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Reproductive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Multicellular Organismal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Developmental Process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80B519-354C-660E-FE6D-E8E1AC83063A}"/>
              </a:ext>
            </a:extLst>
          </p:cNvPr>
          <p:cNvSpPr txBox="1"/>
          <p:nvPr/>
        </p:nvSpPr>
        <p:spPr>
          <a:xfrm>
            <a:off x="5223067" y="4841525"/>
            <a:ext cx="33372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u="sng" dirty="0"/>
              <a:t>Molecular Function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Transcription regulator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Molecular adaptor activity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4C33975-3068-1740-7697-B7BF1FF89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8858"/>
            <a:ext cx="12184011" cy="24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3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F3165-3091-2E01-52E6-14AB5D735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DEG Network Module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3070382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035BD-AB3E-EADE-EC19-3D9FF00EC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9E87D1-F728-2A57-87E7-9D561C6A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8" y="1654203"/>
            <a:ext cx="5936893" cy="5091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8B1EC-1405-2288-F1A7-4538DC714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291" y="1654201"/>
            <a:ext cx="5939077" cy="50932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42BA74C-73F8-866E-B5F4-A942DCF61239}"/>
              </a:ext>
            </a:extLst>
          </p:cNvPr>
          <p:cNvSpPr txBox="1">
            <a:spLocks/>
          </p:cNvSpPr>
          <p:nvPr/>
        </p:nvSpPr>
        <p:spPr>
          <a:xfrm>
            <a:off x="-761100" y="-25131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1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4A016C-D6C6-CDCE-36AE-BA8FF0133334}"/>
              </a:ext>
            </a:extLst>
          </p:cNvPr>
          <p:cNvSpPr txBox="1">
            <a:spLocks/>
          </p:cNvSpPr>
          <p:nvPr/>
        </p:nvSpPr>
        <p:spPr>
          <a:xfrm>
            <a:off x="5305480" y="-25131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D24661-FD0E-03C2-6A78-1FE09B37FCA9}"/>
              </a:ext>
            </a:extLst>
          </p:cNvPr>
          <p:cNvSpPr txBox="1"/>
          <p:nvPr/>
        </p:nvSpPr>
        <p:spPr>
          <a:xfrm>
            <a:off x="924669" y="1013418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174 DEGs</a:t>
            </a:r>
            <a:endParaRPr lang="en-US" sz="2400" dirty="0">
              <a:highlight>
                <a:srgbClr val="02BFC4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DE3970-F6CD-331F-8BA2-E086C1F29AEE}"/>
              </a:ext>
            </a:extLst>
          </p:cNvPr>
          <p:cNvSpPr txBox="1"/>
          <p:nvPr/>
        </p:nvSpPr>
        <p:spPr>
          <a:xfrm>
            <a:off x="6991249" y="1013418"/>
            <a:ext cx="408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151 DEGs</a:t>
            </a:r>
            <a:endParaRPr lang="en-US" sz="2400" dirty="0">
              <a:highlight>
                <a:srgbClr val="02BFC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9885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4A66C02-7D08-7ED0-BCC5-6DF89847EA01}"/>
              </a:ext>
            </a:extLst>
          </p:cNvPr>
          <p:cNvSpPr txBox="1"/>
          <p:nvPr/>
        </p:nvSpPr>
        <p:spPr>
          <a:xfrm>
            <a:off x="952341" y="1523326"/>
            <a:ext cx="367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103 upregulated in prey </a:t>
            </a:r>
            <a:br>
              <a:rPr lang="en-US" dirty="0"/>
            </a:br>
            <a:r>
              <a:rPr lang="en-US" dirty="0"/>
              <a:t>module 2,</a:t>
            </a:r>
            <a:r>
              <a:rPr lang="en-US" b="1" dirty="0"/>
              <a:t>3</a:t>
            </a:r>
            <a:r>
              <a:rPr lang="en-US" dirty="0"/>
              <a:t>,4,16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B9F449E0-B8CD-7A33-CFEF-CF36A43E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17" y="4300519"/>
            <a:ext cx="1536111" cy="1920138"/>
          </a:xfrm>
          <a:prstGeom prst="rect">
            <a:avLst/>
          </a:prstGeom>
        </p:spPr>
      </p:pic>
      <p:pic>
        <p:nvPicPr>
          <p:cNvPr id="21" name="Picture 20" descr="Chart&#10;&#10;Description automatically generated with low confidence">
            <a:extLst>
              <a:ext uri="{FF2B5EF4-FFF2-40B4-BE49-F238E27FC236}">
                <a16:creationId xmlns:a16="http://schemas.microsoft.com/office/drawing/2014/main" id="{4979E3A1-C177-6952-2587-75DA0BA5E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55" y="2377654"/>
            <a:ext cx="1536111" cy="1920139"/>
          </a:xfrm>
          <a:prstGeom prst="rect">
            <a:avLst/>
          </a:prstGeom>
        </p:spPr>
      </p:pic>
      <p:pic>
        <p:nvPicPr>
          <p:cNvPr id="23" name="Picture 22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61378984-043F-877F-8460-86B9401D6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5582" y="4300519"/>
            <a:ext cx="1558484" cy="1948106"/>
          </a:xfrm>
          <a:prstGeom prst="rect">
            <a:avLst/>
          </a:prstGeom>
        </p:spPr>
      </p:pic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138D6788-4BCC-F5CC-B2D6-CF96C55FA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2312" y="2377655"/>
            <a:ext cx="1536110" cy="19201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FBCA865-A1BE-D409-B41A-ADEB0D20B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166" y="1523326"/>
            <a:ext cx="5936893" cy="5091335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8E442F84-B02E-879B-04BE-4BD78BF1009F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1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C89CEF9-4D08-7A01-11F8-F5FDAE40BAEB}"/>
              </a:ext>
            </a:extLst>
          </p:cNvPr>
          <p:cNvCxnSpPr>
            <a:cxnSpLocks/>
          </p:cNvCxnSpPr>
          <p:nvPr/>
        </p:nvCxnSpPr>
        <p:spPr>
          <a:xfrm>
            <a:off x="1487613" y="2882444"/>
            <a:ext cx="1329584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ACE263-3DB9-7B00-B3FA-FFB5077AFDC9}"/>
              </a:ext>
            </a:extLst>
          </p:cNvPr>
          <p:cNvCxnSpPr>
            <a:cxnSpLocks/>
          </p:cNvCxnSpPr>
          <p:nvPr/>
        </p:nvCxnSpPr>
        <p:spPr>
          <a:xfrm>
            <a:off x="1487613" y="3774820"/>
            <a:ext cx="135072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89DD8F-B445-C5DA-B8F1-924F2EC8EBDA}"/>
              </a:ext>
            </a:extLst>
          </p:cNvPr>
          <p:cNvCxnSpPr>
            <a:cxnSpLocks/>
          </p:cNvCxnSpPr>
          <p:nvPr/>
        </p:nvCxnSpPr>
        <p:spPr>
          <a:xfrm>
            <a:off x="3093539" y="2893016"/>
            <a:ext cx="1329584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86F244-7798-81B3-2302-B3BFAEF10629}"/>
              </a:ext>
            </a:extLst>
          </p:cNvPr>
          <p:cNvCxnSpPr>
            <a:cxnSpLocks/>
          </p:cNvCxnSpPr>
          <p:nvPr/>
        </p:nvCxnSpPr>
        <p:spPr>
          <a:xfrm>
            <a:off x="3093539" y="3785392"/>
            <a:ext cx="135072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FAA13D-EC15-198E-D154-4EA9293337ED}"/>
              </a:ext>
            </a:extLst>
          </p:cNvPr>
          <p:cNvCxnSpPr>
            <a:cxnSpLocks/>
          </p:cNvCxnSpPr>
          <p:nvPr/>
        </p:nvCxnSpPr>
        <p:spPr>
          <a:xfrm>
            <a:off x="1466471" y="4792796"/>
            <a:ext cx="1329584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6C4839-8306-8E17-6460-F0B67F41817A}"/>
              </a:ext>
            </a:extLst>
          </p:cNvPr>
          <p:cNvCxnSpPr>
            <a:cxnSpLocks/>
          </p:cNvCxnSpPr>
          <p:nvPr/>
        </p:nvCxnSpPr>
        <p:spPr>
          <a:xfrm>
            <a:off x="1466471" y="5685172"/>
            <a:ext cx="135072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041A77E-79BC-9EDD-27EF-A8E43875B7E2}"/>
              </a:ext>
            </a:extLst>
          </p:cNvPr>
          <p:cNvCxnSpPr>
            <a:cxnSpLocks/>
          </p:cNvCxnSpPr>
          <p:nvPr/>
        </p:nvCxnSpPr>
        <p:spPr>
          <a:xfrm>
            <a:off x="3072397" y="4774450"/>
            <a:ext cx="1329584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B360B7-840D-22CA-7DBE-2EFFE07F07D2}"/>
              </a:ext>
            </a:extLst>
          </p:cNvPr>
          <p:cNvCxnSpPr>
            <a:cxnSpLocks/>
          </p:cNvCxnSpPr>
          <p:nvPr/>
        </p:nvCxnSpPr>
        <p:spPr>
          <a:xfrm>
            <a:off x="3072397" y="5666826"/>
            <a:ext cx="135072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107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703497A-B392-B21B-7032-FEDA72E3EB01}"/>
              </a:ext>
            </a:extLst>
          </p:cNvPr>
          <p:cNvSpPr txBox="1"/>
          <p:nvPr/>
        </p:nvSpPr>
        <p:spPr>
          <a:xfrm>
            <a:off x="1610293" y="1478724"/>
            <a:ext cx="275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71 upregulated in no prey – </a:t>
            </a:r>
          </a:p>
          <a:p>
            <a:pPr algn="ctr"/>
            <a:r>
              <a:rPr lang="en-US" dirty="0"/>
              <a:t>module 3,6,7,9,10</a:t>
            </a:r>
          </a:p>
        </p:txBody>
      </p:sp>
      <p:pic>
        <p:nvPicPr>
          <p:cNvPr id="13" name="Picture 12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19A0A1E6-D5F9-5AFB-1DF2-C6E43FAF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554" y="2311555"/>
            <a:ext cx="1558483" cy="194810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266FFC9-7F0A-D52C-64F0-415CA3284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7" y="3108924"/>
            <a:ext cx="1536110" cy="1920138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FC0DA6E-AA24-FD44-177D-E48D9075A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1271" y="4266468"/>
            <a:ext cx="1558483" cy="1948104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28DF5088-BA8D-295A-1F63-BB6452CE5C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4364" y="2339520"/>
            <a:ext cx="1536111" cy="1920139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4C53E-A66C-6670-B8E1-C26C8CBAB9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647" y="4273071"/>
            <a:ext cx="1536111" cy="192013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6CE05E-F197-BBCB-3D80-236CF592D5F4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1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42576-3D8C-C66A-1742-4CB37095C4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3166" y="1523326"/>
            <a:ext cx="5936893" cy="509133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19CF5D-DBED-825A-5349-D742ED29C8BC}"/>
              </a:ext>
            </a:extLst>
          </p:cNvPr>
          <p:cNvCxnSpPr>
            <a:cxnSpLocks/>
          </p:cNvCxnSpPr>
          <p:nvPr/>
        </p:nvCxnSpPr>
        <p:spPr>
          <a:xfrm>
            <a:off x="2159759" y="4776431"/>
            <a:ext cx="298836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30E501-8BAD-7A54-DFE1-C50D6432361A}"/>
              </a:ext>
            </a:extLst>
          </p:cNvPr>
          <p:cNvCxnSpPr>
            <a:cxnSpLocks/>
          </p:cNvCxnSpPr>
          <p:nvPr/>
        </p:nvCxnSpPr>
        <p:spPr>
          <a:xfrm>
            <a:off x="2159759" y="5668807"/>
            <a:ext cx="298836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7A90EF-AD15-44F0-7288-506622A12A19}"/>
              </a:ext>
            </a:extLst>
          </p:cNvPr>
          <p:cNvCxnSpPr>
            <a:cxnSpLocks/>
          </p:cNvCxnSpPr>
          <p:nvPr/>
        </p:nvCxnSpPr>
        <p:spPr>
          <a:xfrm>
            <a:off x="2159759" y="2825184"/>
            <a:ext cx="298836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1427F5-C26E-5357-DFBA-267F7584E55D}"/>
              </a:ext>
            </a:extLst>
          </p:cNvPr>
          <p:cNvCxnSpPr>
            <a:cxnSpLocks/>
          </p:cNvCxnSpPr>
          <p:nvPr/>
        </p:nvCxnSpPr>
        <p:spPr>
          <a:xfrm>
            <a:off x="2159759" y="3717560"/>
            <a:ext cx="298836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C8743D-BBBB-E6CC-50DE-3892FFCA5FD3}"/>
              </a:ext>
            </a:extLst>
          </p:cNvPr>
          <p:cNvCxnSpPr>
            <a:cxnSpLocks/>
          </p:cNvCxnSpPr>
          <p:nvPr/>
        </p:nvCxnSpPr>
        <p:spPr>
          <a:xfrm>
            <a:off x="509787" y="3606564"/>
            <a:ext cx="1329584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754FA4-C5A7-C6F9-8CE3-55E981011F61}"/>
              </a:ext>
            </a:extLst>
          </p:cNvPr>
          <p:cNvCxnSpPr>
            <a:cxnSpLocks/>
          </p:cNvCxnSpPr>
          <p:nvPr/>
        </p:nvCxnSpPr>
        <p:spPr>
          <a:xfrm>
            <a:off x="509787" y="4498940"/>
            <a:ext cx="1350726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6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2366454" y="0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0586197-3D8E-CBDF-AE70-6176B205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09" y="2177776"/>
            <a:ext cx="2710400" cy="3388000"/>
          </a:xfrm>
          <a:prstGeom prst="rect">
            <a:avLst/>
          </a:prstGeom>
        </p:spPr>
      </p:pic>
      <p:pic>
        <p:nvPicPr>
          <p:cNvPr id="5" name="Picture 4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411223EB-6A15-110E-2D39-26457597F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185" y="2177776"/>
            <a:ext cx="2710400" cy="338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9AAB9-1470-6374-21C1-B4C8230D93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734" y="1447943"/>
            <a:ext cx="6196266" cy="5313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71130D-C485-F93E-8495-B37B869B82C6}"/>
              </a:ext>
            </a:extLst>
          </p:cNvPr>
          <p:cNvSpPr txBox="1"/>
          <p:nvPr/>
        </p:nvSpPr>
        <p:spPr>
          <a:xfrm>
            <a:off x="222156" y="1447943"/>
            <a:ext cx="52779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 genes with higher expression in Mechanical Trigger – </a:t>
            </a:r>
          </a:p>
          <a:p>
            <a:pPr algn="ctr"/>
            <a:r>
              <a:rPr lang="en-US" dirty="0"/>
              <a:t>module 2 and 6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14E364-7E38-74DB-CC13-79401649B341}"/>
              </a:ext>
            </a:extLst>
          </p:cNvPr>
          <p:cNvCxnSpPr>
            <a:cxnSpLocks/>
          </p:cNvCxnSpPr>
          <p:nvPr/>
        </p:nvCxnSpPr>
        <p:spPr>
          <a:xfrm>
            <a:off x="478954" y="4628435"/>
            <a:ext cx="5021105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36EC47-544A-217E-AAB2-001ECDC84229}"/>
              </a:ext>
            </a:extLst>
          </p:cNvPr>
          <p:cNvCxnSpPr/>
          <p:nvPr/>
        </p:nvCxnSpPr>
        <p:spPr>
          <a:xfrm>
            <a:off x="478954" y="3055604"/>
            <a:ext cx="3834063" cy="0"/>
          </a:xfrm>
          <a:prstGeom prst="line">
            <a:avLst/>
          </a:prstGeom>
          <a:ln w="95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3898F0-D8B8-9543-AA91-E2DA62C65C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627" y="2390244"/>
            <a:ext cx="1331983" cy="132801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17F4003-1052-403E-A8AE-A0EEFF62E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6157" y="2390244"/>
            <a:ext cx="1448129" cy="14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75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355</Words>
  <Application>Microsoft Macintosh PowerPoint</Application>
  <PresentationFormat>Widescreen</PresentationFormat>
  <Paragraphs>88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DEG GO Term Classification</vt:lpstr>
      <vt:lpstr>GO Term Classifications Comparison</vt:lpstr>
      <vt:lpstr>GO Term Classifications Comparison</vt:lpstr>
      <vt:lpstr>DEG Network Module Correspondence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Module 3 GO Term Classification</vt:lpstr>
      <vt:lpstr>Module 4 GO Term Classification</vt:lpstr>
      <vt:lpstr>Module 10 GO Term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Summer Rose Blanco</dc:creator>
  <cp:lastModifiedBy>Summer Rose Blanco</cp:lastModifiedBy>
  <cp:revision>8</cp:revision>
  <dcterms:created xsi:type="dcterms:W3CDTF">2023-04-20T21:15:35Z</dcterms:created>
  <dcterms:modified xsi:type="dcterms:W3CDTF">2023-04-28T19:10:57Z</dcterms:modified>
</cp:coreProperties>
</file>